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16"/>
  </p:notesMasterIdLst>
  <p:sldIdLst>
    <p:sldId id="256" r:id="rId2"/>
    <p:sldId id="269" r:id="rId3"/>
    <p:sldId id="270" r:id="rId4"/>
    <p:sldId id="295" r:id="rId5"/>
    <p:sldId id="271" r:id="rId6"/>
    <p:sldId id="288" r:id="rId7"/>
    <p:sldId id="276" r:id="rId8"/>
    <p:sldId id="308" r:id="rId9"/>
    <p:sldId id="279" r:id="rId10"/>
    <p:sldId id="307" r:id="rId11"/>
    <p:sldId id="259" r:id="rId12"/>
    <p:sldId id="260" r:id="rId13"/>
    <p:sldId id="309" r:id="rId14"/>
    <p:sldId id="305" r:id="rId15"/>
  </p:sldIdLst>
  <p:sldSz cx="12192000" cy="6858000"/>
  <p:notesSz cx="6735763" cy="9866313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91" autoAdjust="0"/>
  </p:normalViewPr>
  <p:slideViewPr>
    <p:cSldViewPr snapToGrid="0">
      <p:cViewPr varScale="1">
        <p:scale>
          <a:sx n="70" d="100"/>
          <a:sy n="70" d="100"/>
        </p:scale>
        <p:origin x="-72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DA379-4C7A-42C1-8F3B-249A7AE66455}" type="datetimeFigureOut">
              <a:rPr lang="ro-RO" smtClean="0"/>
              <a:pPr/>
              <a:t>05.10.2019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88A31-E9B5-41D7-B192-DBA2D1FD5A22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85733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52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142395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97487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9485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073428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055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98874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288526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03149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29023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170892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01820694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4993051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0956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52462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0113411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58612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A9B0070-6D11-4362-937B-6F544D6FD6FC}" type="datetimeFigureOut">
              <a:rPr lang="ro-RO" smtClean="0"/>
              <a:pPr/>
              <a:t>05.10.2019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079757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biecte2020.edu.ro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rograme.ise.ro/actuale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ro/" TargetMode="External"/><Relationship Id="rId2" Type="http://schemas.openxmlformats.org/officeDocument/2006/relationships/hyperlink" Target="https://www.manuale.edu.ro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du.ro/auxiliare-didactic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lege5.ro/Gratuit/gm2dgmzwgy4q/ordinul-nr-4948-2019-privind-organizarea-si-desfasurarea-admiterii-in-invatamantul-liceal-de-stat-pentru-anul-scolar-2020-2021?pid=293348371&amp;d=2019-09-09#p-29334837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66699" y="1574075"/>
            <a:ext cx="8319247" cy="2262781"/>
          </a:xfrm>
        </p:spPr>
        <p:txBody>
          <a:bodyPr>
            <a:normAutofit/>
          </a:bodyPr>
          <a:lstStyle/>
          <a:p>
            <a:pPr algn="ctr"/>
            <a:r>
              <a:rPr lang="ro-RO" sz="4000" dirty="0">
                <a:latin typeface="Calisto MT" panose="02040603050505030304" pitchFamily="18" charset="0"/>
              </a:rPr>
              <a:t>CONSFĂTUIREA JUDEȚEANĂ A PROFESORILOR DE LIMBA ȘI LITERATURA ROMÂNĂ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22172" y="3918857"/>
            <a:ext cx="6305006" cy="1872343"/>
          </a:xfrm>
        </p:spPr>
        <p:txBody>
          <a:bodyPr>
            <a:normAutofit/>
          </a:bodyPr>
          <a:lstStyle/>
          <a:p>
            <a:endParaRPr lang="ro-RO" dirty="0"/>
          </a:p>
          <a:p>
            <a:pPr algn="ctr"/>
            <a:r>
              <a:rPr lang="en-US" b="1" dirty="0">
                <a:latin typeface="Calisto MT" panose="02040603050505030304" pitchFamily="18" charset="0"/>
              </a:rPr>
              <a:t> -</a:t>
            </a:r>
            <a:r>
              <a:rPr lang="ro-RO" b="1" dirty="0">
                <a:latin typeface="Calisto MT" panose="02040603050505030304" pitchFamily="18" charset="0"/>
              </a:rPr>
              <a:t>  </a:t>
            </a:r>
            <a:r>
              <a:rPr lang="en-US" b="1" dirty="0" smtClean="0">
                <a:latin typeface="Calisto MT" panose="02040603050505030304" pitchFamily="18" charset="0"/>
              </a:rPr>
              <a:t>5 </a:t>
            </a:r>
            <a:r>
              <a:rPr lang="ro-RO" b="1" dirty="0" smtClean="0">
                <a:latin typeface="Calisto MT" panose="02040603050505030304" pitchFamily="18" charset="0"/>
              </a:rPr>
              <a:t>OCTOMBRIE </a:t>
            </a:r>
            <a:r>
              <a:rPr lang="ro-RO" b="1" dirty="0">
                <a:latin typeface="Calisto MT" panose="02040603050505030304" pitchFamily="18" charset="0"/>
              </a:rPr>
              <a:t>201</a:t>
            </a:r>
            <a:r>
              <a:rPr lang="en-US" b="1" dirty="0" smtClean="0">
                <a:latin typeface="Calisto MT" panose="02040603050505030304" pitchFamily="18" charset="0"/>
              </a:rPr>
              <a:t>9</a:t>
            </a:r>
            <a:r>
              <a:rPr lang="ro-RO" b="1" dirty="0" smtClean="0">
                <a:latin typeface="Calisto MT" panose="02040603050505030304" pitchFamily="18" charset="0"/>
              </a:rPr>
              <a:t>, Târgu-Mureş </a:t>
            </a:r>
            <a:r>
              <a:rPr lang="ro-RO" b="1" dirty="0" smtClean="0">
                <a:latin typeface="Calisto MT" panose="02040603050505030304" pitchFamily="18" charset="0"/>
              </a:rPr>
              <a:t>-</a:t>
            </a:r>
            <a:endParaRPr lang="ro-RO" b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6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475" y="1968138"/>
            <a:ext cx="10267405" cy="2306804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o-RO" b="1" dirty="0">
                <a:solidFill>
                  <a:schemeClr val="bg1"/>
                </a:solidFill>
                <a:latin typeface="Calisto MT" panose="02040603050505030304" pitchFamily="18" charset="0"/>
              </a:rPr>
              <a:t>OMEN nr. 4.910/23.08.2019 </a:t>
            </a: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privind aprobarea </a:t>
            </a:r>
            <a:r>
              <a:rPr lang="ro-RO" i="1" dirty="0">
                <a:solidFill>
                  <a:schemeClr val="bg1"/>
                </a:solidFill>
                <a:latin typeface="Calisto MT" panose="02040603050505030304" pitchFamily="18" charset="0"/>
              </a:rPr>
              <a:t>Calendarului de organizare și desfășurare a </a:t>
            </a:r>
            <a:r>
              <a:rPr lang="ro-RO" b="1" i="1" dirty="0">
                <a:solidFill>
                  <a:schemeClr val="bg1"/>
                </a:solidFill>
                <a:latin typeface="Calisto MT" panose="02040603050505030304" pitchFamily="18" charset="0"/>
              </a:rPr>
              <a:t>examenului național de definitivare în învățământ în anul școlar 2019-2020, </a:t>
            </a: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publicat în  Monitorul Oficial </a:t>
            </a:r>
            <a:r>
              <a:rPr lang="nn-NO" dirty="0">
                <a:solidFill>
                  <a:schemeClr val="bg1"/>
                </a:solidFill>
                <a:latin typeface="Calisto MT" panose="02040603050505030304" pitchFamily="18" charset="0"/>
              </a:rPr>
              <a:t>nr. 737</a:t>
            </a: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/</a:t>
            </a:r>
            <a:r>
              <a:rPr lang="nn-NO" dirty="0">
                <a:solidFill>
                  <a:schemeClr val="bg1"/>
                </a:solidFill>
                <a:latin typeface="Calisto MT" panose="02040603050505030304" pitchFamily="18" charset="0"/>
              </a:rPr>
              <a:t> 9</a:t>
            </a: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.09.</a:t>
            </a:r>
            <a:r>
              <a:rPr lang="nn-NO" dirty="0">
                <a:solidFill>
                  <a:schemeClr val="bg1"/>
                </a:solidFill>
                <a:latin typeface="Calisto MT" panose="02040603050505030304" pitchFamily="18" charset="0"/>
              </a:rPr>
              <a:t> 2019</a:t>
            </a: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Sesiunea 2020 a examenului național de definitivare în învățământ se va desfășura în  conformitate cu prevederile </a:t>
            </a:r>
            <a:r>
              <a:rPr lang="ro-RO" b="1" dirty="0">
                <a:solidFill>
                  <a:schemeClr val="bg1"/>
                </a:solidFill>
                <a:latin typeface="Calisto MT" panose="02040603050505030304" pitchFamily="18" charset="0"/>
              </a:rPr>
              <a:t>OMEN nr. 5.211/2018 </a:t>
            </a: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privind aprobarea </a:t>
            </a:r>
            <a:r>
              <a:rPr lang="ro-RO" i="1" dirty="0">
                <a:solidFill>
                  <a:schemeClr val="bg1"/>
                </a:solidFill>
                <a:latin typeface="Calisto MT" panose="02040603050505030304" pitchFamily="18" charset="0"/>
              </a:rPr>
              <a:t>Metodologiei-cadru de organizare și desfășurare a examenului național de definitivare în învățământ.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ro-RO" dirty="0">
              <a:latin typeface="Calisto MT" panose="02040603050505030304" pitchFamily="18" charset="0"/>
            </a:endParaRPr>
          </a:p>
          <a:p>
            <a:endParaRPr lang="ro-RO" dirty="0"/>
          </a:p>
        </p:txBody>
      </p:sp>
      <p:sp>
        <p:nvSpPr>
          <p:cNvPr id="4" name="Rectangle 3"/>
          <p:cNvSpPr/>
          <p:nvPr/>
        </p:nvSpPr>
        <p:spPr>
          <a:xfrm>
            <a:off x="1637211" y="461555"/>
            <a:ext cx="9083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o-RO" sz="24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sz="24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sz="24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sz="24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sz="24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sz="24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sz="24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sz="24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4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2020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1297518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646" y="-1393370"/>
            <a:ext cx="6936966" cy="3570513"/>
          </a:xfrm>
        </p:spPr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PRIORITĂȚI EDUCAȚIONALE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978" y="705395"/>
            <a:ext cx="10615748" cy="5355772"/>
          </a:xfrm>
        </p:spPr>
        <p:txBody>
          <a:bodyPr>
            <a:noAutofit/>
          </a:bodyPr>
          <a:lstStyle/>
          <a:p>
            <a:endParaRPr lang="ro-RO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o-RO" sz="1600" b="1" dirty="0">
                <a:solidFill>
                  <a:srgbClr val="7030A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PREDAREA – ÎNVĂȚAREA – FORMAREA COMPETENȚELOR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dirty="0">
                <a:solidFill>
                  <a:schemeClr val="bg1"/>
                </a:solidFill>
                <a:latin typeface="Calisto MT" panose="02040603050505030304" pitchFamily="18" charset="0"/>
              </a:rPr>
              <a:t>Elaborarea documentelor de proiectare curriculară conform programelor</a:t>
            </a:r>
            <a:r>
              <a:rPr lang="en-US" sz="1600" dirty="0">
                <a:solidFill>
                  <a:schemeClr val="bg1"/>
                </a:solidFill>
                <a:latin typeface="Calisto MT" panose="02040603050505030304" pitchFamily="18" charset="0"/>
              </a:rPr>
              <a:t> </a:t>
            </a:r>
            <a:r>
              <a:rPr lang="ro-RO" sz="1600" dirty="0">
                <a:solidFill>
                  <a:schemeClr val="bg1"/>
                </a:solidFill>
                <a:latin typeface="Calisto MT" panose="02040603050505030304" pitchFamily="18" charset="0"/>
              </a:rPr>
              <a:t>școlare în vigoare;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dirty="0">
                <a:solidFill>
                  <a:schemeClr val="bg1"/>
                </a:solidFill>
                <a:latin typeface="Calisto MT" panose="02040603050505030304" pitchFamily="18" charset="0"/>
              </a:rPr>
              <a:t>Respectarea programelor școlare în raport cu criteriile de evaluare specifice examenelor finale de absolvire/de admitere în învățământul liceal</a:t>
            </a:r>
            <a:r>
              <a:rPr lang="en-US" sz="1600" dirty="0">
                <a:solidFill>
                  <a:schemeClr val="bg1"/>
                </a:solidFill>
                <a:latin typeface="Calisto MT" panose="02040603050505030304" pitchFamily="18" charset="0"/>
              </a:rPr>
              <a:t>;</a:t>
            </a:r>
            <a:endParaRPr lang="ro-RO" sz="1600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Revizuirea studiului limbii, comunicării și textului literar în format integrat; </a:t>
            </a:r>
            <a:endParaRPr lang="ro-RO" sz="1600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b="1" dirty="0" err="1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Centrarea</a:t>
            </a:r>
            <a:r>
              <a:rPr lang="en-US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pre</a:t>
            </a:r>
            <a:r>
              <a:rPr lang="ro-RO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dării pe formarea competențelor;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Dezvoltarea competențelor transversale în vederea susținerii exersării gândirii critice, reflexive și a creativității;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Relaționarea formării competențelor cu evaluarea acestora;</a:t>
            </a:r>
            <a:endParaRPr lang="en-US" sz="1600" b="1" dirty="0">
              <a:solidFill>
                <a:schemeClr val="bg1"/>
              </a:solidFill>
              <a:latin typeface="Calisto MT" panose="0204060305050503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600" b="1" dirty="0" err="1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Accentuarea</a:t>
            </a:r>
            <a:r>
              <a:rPr lang="en-US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dimensiunii</a:t>
            </a:r>
            <a:r>
              <a:rPr lang="en-US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con</a:t>
            </a:r>
            <a:r>
              <a:rPr lang="ro-RO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ș</a:t>
            </a:r>
            <a:r>
              <a:rPr lang="en-US" sz="1600" b="1" dirty="0" err="1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tiente</a:t>
            </a:r>
            <a:r>
              <a:rPr lang="en-US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a </a:t>
            </a:r>
            <a:r>
              <a:rPr lang="ro-RO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î</a:t>
            </a:r>
            <a:r>
              <a:rPr lang="en-US" sz="1600" b="1" dirty="0" err="1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nv</a:t>
            </a:r>
            <a:r>
              <a:rPr lang="ro-RO" sz="1600" b="1" dirty="0" err="1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ăță</a:t>
            </a:r>
            <a:r>
              <a:rPr lang="en-US" sz="1600" b="1" dirty="0" err="1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rii</a:t>
            </a:r>
            <a:r>
              <a:rPr lang="ro-RO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, </a:t>
            </a:r>
            <a:r>
              <a:rPr lang="ro-RO" sz="1600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prin proiectarea activităților de învățare care să stimuleze gândirea critică și creativă a elevilor;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Valorificarea lecturii – ca proces de gândire</a:t>
            </a:r>
            <a:r>
              <a:rPr lang="ro-RO" sz="1600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b="1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Crearea unor contexte de învățare care să determine exprimarea perspectivei personale și creativitatea</a:t>
            </a:r>
            <a:r>
              <a:rPr lang="ro-RO" sz="1600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Elaborarea unor sarcini de lucru care să evite simpla reproducere a unor informații, a regulilor gramaticale, a canoanelor;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dirty="0">
                <a:solidFill>
                  <a:schemeClr val="bg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Utilizarea elementelor de noutate (input audio – video, sarcini de lucru diversificate, atractive, atipice etc.).</a:t>
            </a:r>
          </a:p>
          <a:p>
            <a:pPr marL="0" indent="0">
              <a:buNone/>
            </a:pPr>
            <a:endParaRPr lang="ro-RO" sz="1400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o-RO" sz="1400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o-RO" sz="1400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o-R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o-RO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144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302" y="-1550125"/>
            <a:ext cx="8151223" cy="4868091"/>
          </a:xfrm>
        </p:spPr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PRIORITĂȚI EDUCAȚIONALE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490133"/>
            <a:ext cx="10946673" cy="44142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o-RO" sz="1900" dirty="0">
              <a:solidFill>
                <a:srgbClr val="7030A0"/>
              </a:solidFill>
              <a:latin typeface="Calisto MT" panose="02040603050505030304" pitchFamily="18" charset="0"/>
            </a:endParaRPr>
          </a:p>
          <a:p>
            <a:pPr marL="0" indent="0">
              <a:buNone/>
            </a:pPr>
            <a:r>
              <a:rPr lang="en-US" sz="1900" b="1" dirty="0">
                <a:solidFill>
                  <a:srgbClr val="7030A0"/>
                </a:solidFill>
                <a:latin typeface="Calisto MT" panose="02040603050505030304" pitchFamily="18" charset="0"/>
              </a:rPr>
              <a:t>EVALUAREA</a:t>
            </a:r>
            <a:r>
              <a:rPr lang="ro-RO" sz="1900" b="1" dirty="0">
                <a:solidFill>
                  <a:srgbClr val="7030A0"/>
                </a:solidFill>
                <a:latin typeface="Calisto MT" panose="02040603050505030304" pitchFamily="18" charset="0"/>
              </a:rPr>
              <a:t> (la clasă, la examenele naționale, la olimpiade și concursuri /competiții școlare) – EVALUAREA COMPETENȚELOR</a:t>
            </a:r>
            <a:endParaRPr lang="en-US" sz="1900" b="1" dirty="0">
              <a:solidFill>
                <a:srgbClr val="7030A0"/>
              </a:solidFill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o-RO" sz="1700" dirty="0">
                <a:solidFill>
                  <a:schemeClr val="bg1"/>
                </a:solidFill>
                <a:latin typeface="Calisto MT" panose="02040603050505030304" pitchFamily="18" charset="0"/>
              </a:rPr>
              <a:t>Proiectarea și diversificarea activităților de evaluare astfel încât să stimuleze gândirea analitică, sintetică, creativă;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700" dirty="0">
                <a:solidFill>
                  <a:schemeClr val="bg1"/>
                </a:solidFill>
                <a:latin typeface="Calisto MT" panose="02040603050505030304" pitchFamily="18" charset="0"/>
              </a:rPr>
              <a:t>Elaborarea</a:t>
            </a:r>
            <a:r>
              <a:rPr lang="en-US" sz="1700" dirty="0">
                <a:solidFill>
                  <a:schemeClr val="bg1"/>
                </a:solidFill>
                <a:latin typeface="Calisto MT" panose="02040603050505030304" pitchFamily="18" charset="0"/>
              </a:rPr>
              <a:t> </a:t>
            </a:r>
            <a:r>
              <a:rPr lang="en-US" sz="1700" dirty="0" err="1">
                <a:solidFill>
                  <a:schemeClr val="bg1"/>
                </a:solidFill>
                <a:latin typeface="Calisto MT" panose="02040603050505030304" pitchFamily="18" charset="0"/>
              </a:rPr>
              <a:t>itemilor</a:t>
            </a:r>
            <a:r>
              <a:rPr lang="en-US" sz="1700" dirty="0">
                <a:solidFill>
                  <a:schemeClr val="bg1"/>
                </a:solidFill>
                <a:latin typeface="Calisto MT" panose="02040603050505030304" pitchFamily="18" charset="0"/>
              </a:rPr>
              <a:t>/</a:t>
            </a:r>
            <a:r>
              <a:rPr lang="en-US" sz="1700" dirty="0" err="1">
                <a:solidFill>
                  <a:schemeClr val="bg1"/>
                </a:solidFill>
                <a:latin typeface="Calisto MT" panose="02040603050505030304" pitchFamily="18" charset="0"/>
              </a:rPr>
              <a:t>sarcinilor</a:t>
            </a:r>
            <a:r>
              <a:rPr lang="en-US" sz="1700" dirty="0">
                <a:solidFill>
                  <a:schemeClr val="bg1"/>
                </a:solidFill>
                <a:latin typeface="Calisto MT" panose="02040603050505030304" pitchFamily="18" charset="0"/>
              </a:rPr>
              <a:t> de </a:t>
            </a:r>
            <a:r>
              <a:rPr lang="en-US" sz="1700" dirty="0" err="1">
                <a:solidFill>
                  <a:schemeClr val="bg1"/>
                </a:solidFill>
                <a:latin typeface="Calisto MT" panose="02040603050505030304" pitchFamily="18" charset="0"/>
              </a:rPr>
              <a:t>evaluare</a:t>
            </a:r>
            <a:r>
              <a:rPr lang="en-US" sz="1700" dirty="0">
                <a:solidFill>
                  <a:schemeClr val="bg1"/>
                </a:solidFill>
                <a:latin typeface="Calisto MT" panose="02040603050505030304" pitchFamily="18" charset="0"/>
              </a:rPr>
              <a:t> </a:t>
            </a:r>
            <a:r>
              <a:rPr lang="ro-RO" sz="1700" dirty="0">
                <a:solidFill>
                  <a:schemeClr val="bg1"/>
                </a:solidFill>
                <a:latin typeface="Calisto MT" panose="02040603050505030304" pitchFamily="18" charset="0"/>
              </a:rPr>
              <a:t>pe competență;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700" dirty="0">
                <a:solidFill>
                  <a:schemeClr val="bg1"/>
                </a:solidFill>
                <a:latin typeface="Calisto MT" panose="02040603050505030304" pitchFamily="18" charset="0"/>
              </a:rPr>
              <a:t>Utilizarea unor sarcini de lucru diverse, inedite, atractive, care să stimuleze participarea elevilor;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700" dirty="0">
                <a:solidFill>
                  <a:schemeClr val="bg1"/>
                </a:solidFill>
                <a:latin typeface="Calisto MT" panose="02040603050505030304" pitchFamily="18" charset="0"/>
              </a:rPr>
              <a:t>Utilizarea diversificată a metodelor de evaluare.</a:t>
            </a:r>
            <a:endParaRPr lang="ro-RO" sz="1700" i="1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r>
              <a:rPr lang="it-IT" sz="1800" b="1" i="1" dirty="0">
                <a:solidFill>
                  <a:schemeClr val="bg1"/>
                </a:solidFill>
                <a:latin typeface="Calisto MT" panose="02040603050505030304" pitchFamily="18" charset="0"/>
              </a:rPr>
              <a:t>Model</a:t>
            </a:r>
            <a:r>
              <a:rPr lang="ro-RO" sz="1800" b="1" i="1" dirty="0">
                <a:solidFill>
                  <a:schemeClr val="bg1"/>
                </a:solidFill>
                <a:latin typeface="Calisto MT" panose="02040603050505030304" pitchFamily="18" charset="0"/>
              </a:rPr>
              <a:t> subiect - </a:t>
            </a:r>
            <a:r>
              <a:rPr lang="it-IT" sz="1800" b="1" i="1" u="sng" dirty="0">
                <a:solidFill>
                  <a:schemeClr val="bg1"/>
                </a:solidFill>
                <a:latin typeface="Calisto MT" panose="02040603050505030304" pitchFamily="18" charset="0"/>
                <a:hlinkClick r:id="rId2"/>
              </a:rPr>
              <a:t>www.subiecte2020.edu.ro</a:t>
            </a:r>
            <a:r>
              <a:rPr lang="ro-RO" sz="1800" b="1" i="1" dirty="0">
                <a:solidFill>
                  <a:schemeClr val="bg1"/>
                </a:solidFill>
                <a:latin typeface="Calisto MT" panose="02040603050505030304" pitchFamily="18" charset="0"/>
              </a:rPr>
              <a:t> (</a:t>
            </a:r>
            <a:r>
              <a:rPr lang="it-IT" sz="1800" b="1" i="1" dirty="0">
                <a:solidFill>
                  <a:schemeClr val="bg1"/>
                </a:solidFill>
                <a:latin typeface="Calisto MT" panose="02040603050505030304" pitchFamily="18" charset="0"/>
              </a:rPr>
              <a:t>oct - noiembrie 2019</a:t>
            </a:r>
            <a:r>
              <a:rPr lang="ro-RO" sz="1800" b="1" i="1" dirty="0">
                <a:solidFill>
                  <a:schemeClr val="bg1"/>
                </a:solidFill>
                <a:latin typeface="Calisto MT" panose="02040603050505030304" pitchFamily="18" charset="0"/>
              </a:rPr>
              <a:t>) - </a:t>
            </a:r>
            <a:r>
              <a:rPr lang="vi-VN" sz="1800" b="1" dirty="0">
                <a:solidFill>
                  <a:schemeClr val="bg1"/>
                </a:solidFill>
              </a:rPr>
              <a:t>model pentru proiectarea teste</a:t>
            </a:r>
            <a:r>
              <a:rPr lang="ro-RO" sz="1800" b="1" dirty="0">
                <a:solidFill>
                  <a:schemeClr val="bg1"/>
                </a:solidFill>
                <a:latin typeface="Calisto MT" panose="02040603050505030304" pitchFamily="18" charset="0"/>
              </a:rPr>
              <a:t>lor</a:t>
            </a:r>
            <a:r>
              <a:rPr lang="vi-VN" sz="1800" b="1" dirty="0">
                <a:solidFill>
                  <a:schemeClr val="bg1"/>
                </a:solidFill>
              </a:rPr>
              <a:t> de evaluare curentă și a celor </a:t>
            </a:r>
            <a:r>
              <a:rPr lang="ro-RO" sz="1800" b="1" dirty="0">
                <a:solidFill>
                  <a:schemeClr val="bg1"/>
                </a:solidFill>
                <a:latin typeface="Calisto MT" panose="02040603050505030304" pitchFamily="18" charset="0"/>
              </a:rPr>
              <a:t>p</a:t>
            </a:r>
            <a:r>
              <a:rPr lang="vi-VN" sz="1800" b="1" dirty="0">
                <a:solidFill>
                  <a:schemeClr val="bg1"/>
                </a:solidFill>
              </a:rPr>
              <a:t>entru teze </a:t>
            </a:r>
            <a:endParaRPr lang="ro-RO" sz="1800" b="1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o-RO" sz="1700" dirty="0">
                <a:solidFill>
                  <a:schemeClr val="bg1"/>
                </a:solidFill>
                <a:latin typeface="Calisto MT" panose="02040603050505030304" pitchFamily="18" charset="0"/>
              </a:rPr>
              <a:t>Revizuirea Regulamentului specific privind organizarea și desfășurarea Olimpiadei naționale de limba și literatura română (nivel gimnazial)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700" dirty="0">
                <a:solidFill>
                  <a:schemeClr val="bg1"/>
                </a:solidFill>
                <a:latin typeface="Calisto MT" panose="02040603050505030304" pitchFamily="18" charset="0"/>
              </a:rPr>
              <a:t>Realizarea evaluării obiective a lucrărilor scrise la etapa locală/județeană/a sectoarelor municipiului București a olimpiadei școlare de limba și literatura română, conform baremelor de evaluare și de notare.  </a:t>
            </a:r>
          </a:p>
          <a:p>
            <a:pPr lvl="0"/>
            <a:endParaRPr lang="ro-RO" sz="1700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pPr marL="0" lvl="0" indent="0">
              <a:buNone/>
            </a:pPr>
            <a:endParaRPr lang="ro-RO" sz="1700" dirty="0">
              <a:latin typeface="Calisto MT" panose="0204060305050503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endParaRPr lang="ro-RO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142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159" y="1105469"/>
            <a:ext cx="10227629" cy="338212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o-RO" sz="2400" b="1" dirty="0">
              <a:solidFill>
                <a:srgbClr val="7030A0"/>
              </a:solidFill>
              <a:latin typeface="Calisto MT" panose="02040603050505030304" pitchFamily="18" charset="0"/>
            </a:endParaRPr>
          </a:p>
          <a:p>
            <a:pPr marL="0" indent="0">
              <a:buNone/>
            </a:pPr>
            <a:r>
              <a:rPr lang="ro-RO" sz="2400" b="1" dirty="0">
                <a:solidFill>
                  <a:srgbClr val="7030A0"/>
                </a:solidFill>
                <a:latin typeface="Calisto MT" panose="02040603050505030304" pitchFamily="18" charset="0"/>
              </a:rPr>
              <a:t> </a:t>
            </a:r>
          </a:p>
          <a:p>
            <a:pPr marL="0" indent="0">
              <a:buNone/>
            </a:pPr>
            <a:endParaRPr lang="ro-RO" sz="2400" b="1" dirty="0">
              <a:solidFill>
                <a:srgbClr val="7030A0"/>
              </a:solidFill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ro-RO" sz="2400" b="1" dirty="0">
              <a:solidFill>
                <a:srgbClr val="7030A0"/>
              </a:solidFill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ro-RO" sz="2400" b="1" dirty="0">
              <a:solidFill>
                <a:srgbClr val="7030A0"/>
              </a:solidFill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ro-RO" sz="2400" b="1" dirty="0">
              <a:solidFill>
                <a:srgbClr val="7030A0"/>
              </a:solidFill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ro-RO" sz="2400" b="1" dirty="0">
              <a:solidFill>
                <a:srgbClr val="7030A0"/>
              </a:solidFill>
              <a:latin typeface="Calisto MT" panose="02040603050505030304" pitchFamily="18" charset="0"/>
            </a:endParaRPr>
          </a:p>
          <a:p>
            <a:pPr marL="0" indent="0">
              <a:buNone/>
            </a:pPr>
            <a:r>
              <a:rPr lang="en-US" sz="7200" b="1" dirty="0" smtClean="0">
                <a:solidFill>
                  <a:srgbClr val="7030A0"/>
                </a:solidFill>
                <a:latin typeface="Calisto MT" panose="02040603050505030304" pitchFamily="18" charset="0"/>
              </a:rPr>
              <a:t>F</a:t>
            </a:r>
            <a:r>
              <a:rPr lang="ro-RO" sz="7200" b="1" dirty="0">
                <a:solidFill>
                  <a:srgbClr val="7030A0"/>
                </a:solidFill>
                <a:latin typeface="Calisto MT" panose="02040603050505030304" pitchFamily="18" charset="0"/>
              </a:rPr>
              <a:t>ORMAREA PROFESORILOR</a:t>
            </a:r>
            <a:endParaRPr lang="en-US" sz="7200" b="1" dirty="0">
              <a:solidFill>
                <a:srgbClr val="7030A0"/>
              </a:solidFill>
              <a:latin typeface="Calisto MT" panose="02040603050505030304" pitchFamily="18" charset="0"/>
            </a:endParaRPr>
          </a:p>
          <a:p>
            <a:r>
              <a:rPr lang="ro-RO" sz="6400" dirty="0">
                <a:latin typeface="Calisto MT" panose="02040603050505030304" pitchFamily="18" charset="0"/>
              </a:rPr>
              <a:t>Proiectul CRED (</a:t>
            </a:r>
            <a:r>
              <a:rPr lang="ro-RO" sz="6400" i="1" dirty="0">
                <a:latin typeface="Calisto MT" panose="02040603050505030304" pitchFamily="18" charset="0"/>
              </a:rPr>
              <a:t>Curriculum Relevant, Educație Deschisă pentru toți</a:t>
            </a:r>
            <a:r>
              <a:rPr lang="ro-RO" sz="6400" dirty="0">
                <a:latin typeface="Calisto MT" panose="02040603050505030304" pitchFamily="18" charset="0"/>
              </a:rPr>
              <a:t>)</a:t>
            </a:r>
          </a:p>
          <a:p>
            <a:pPr marL="0" indent="0">
              <a:buNone/>
            </a:pPr>
            <a:r>
              <a:rPr lang="ro-RO" sz="6400" dirty="0">
                <a:latin typeface="Calisto MT" panose="02040603050505030304" pitchFamily="18" charset="0"/>
              </a:rPr>
              <a:t>     Programul de formare urmărește</a:t>
            </a:r>
          </a:p>
          <a:p>
            <a:pPr marL="0" indent="0">
              <a:buNone/>
            </a:pPr>
            <a:r>
              <a:rPr lang="ro-RO" sz="6400" dirty="0">
                <a:latin typeface="Calisto MT" panose="02040603050505030304" pitchFamily="18" charset="0"/>
              </a:rPr>
              <a:t></a:t>
            </a:r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înțelegerea elementelor de noutate și inovație aduse de noile programe școlare și integrarea acestor schimbări în sala de clasă;</a:t>
            </a:r>
          </a:p>
          <a:p>
            <a:pPr marL="0" indent="0">
              <a:buNone/>
            </a:pPr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 încurajarea utilizării la clasă a unor noi metode și strategii didactice care să ofere contexte autentice de dezvoltare a competențelor elevilor;</a:t>
            </a:r>
          </a:p>
          <a:p>
            <a:pPr marL="0" indent="0">
              <a:buNone/>
            </a:pPr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 dobândirea abilității de utilizator și dezvoltator de resurse educaționale deschise; </a:t>
            </a:r>
          </a:p>
          <a:p>
            <a:pPr marL="0" indent="0">
              <a:buNone/>
            </a:pPr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identificarea adaptărilor curriculare care să sprijine fiecare elev să își atingă potențialul.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formarea cadrelor didactice din ciclul gimnazial :  7 octombrie - 7 decembrie 2019: 136 de grupe (aria curriculară „Limbă și comunicare”)</a:t>
            </a:r>
          </a:p>
          <a:p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Valorificarea inspecțiilor efectuate în proiectarea activităților de formare; </a:t>
            </a:r>
          </a:p>
          <a:p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Includerea, cu prioritate, în cursurile/sesiunile de formare a componentelor de </a:t>
            </a:r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conținut științific și metodică</a:t>
            </a:r>
            <a:r>
              <a:rPr lang="ro-RO" sz="6400" dirty="0" smtClean="0">
                <a:solidFill>
                  <a:schemeClr val="bg1"/>
                </a:solidFill>
                <a:latin typeface="Calisto MT" panose="02040603050505030304" pitchFamily="18" charset="0"/>
              </a:rPr>
              <a:t>;</a:t>
            </a:r>
            <a:endParaRPr lang="ro-RO" sz="6400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endParaRPr lang="ro-RO" sz="6400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r>
              <a:rPr lang="ro-RO" sz="6400" dirty="0" smtClean="0">
                <a:solidFill>
                  <a:schemeClr val="bg1"/>
                </a:solidFill>
                <a:latin typeface="Calisto MT" panose="02040603050505030304" pitchFamily="18" charset="0"/>
              </a:rPr>
              <a:t>Accentuarea </a:t>
            </a:r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dimensiunii creative a proiectării curriculare; </a:t>
            </a:r>
          </a:p>
          <a:p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Alocarea unui număr mai mare de ore activităților practice;</a:t>
            </a:r>
          </a:p>
          <a:p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Mentorat ;</a:t>
            </a:r>
          </a:p>
          <a:p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Organizarea activității de formare a cadrelor didactice care sunt nominalizate în grupurile de lucru pentru elaborare de subiecte/ cooptate pentru evaluarea lucrărilor scrise la olimpiadele școlare/concursul de ocupare a posturilor didactice/examenul de definitivare în învățământ; </a:t>
            </a:r>
          </a:p>
          <a:p>
            <a:r>
              <a:rPr lang="ro-RO" sz="6400" dirty="0">
                <a:solidFill>
                  <a:schemeClr val="bg1"/>
                </a:solidFill>
                <a:latin typeface="Calisto MT" panose="02040603050505030304" pitchFamily="18" charset="0"/>
              </a:rPr>
              <a:t>Organizarea activităților de formare pentru profesorii din mediul rural. </a:t>
            </a:r>
            <a:endParaRPr lang="ro-RO" sz="6400" dirty="0"/>
          </a:p>
        </p:txBody>
      </p:sp>
      <p:sp>
        <p:nvSpPr>
          <p:cNvPr id="4" name="Rectangle 3"/>
          <p:cNvSpPr/>
          <p:nvPr/>
        </p:nvSpPr>
        <p:spPr>
          <a:xfrm>
            <a:off x="3439886" y="269966"/>
            <a:ext cx="44110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>
                <a:latin typeface="Calisto MT" panose="02040603050505030304" pitchFamily="18" charset="0"/>
              </a:rPr>
              <a:t>PRIORITĂȚI EDUCAȚIONALE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53624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0" y="4487332"/>
            <a:ext cx="8969828" cy="1507067"/>
          </a:xfrm>
        </p:spPr>
        <p:txBody>
          <a:bodyPr>
            <a:normAutofit/>
          </a:bodyPr>
          <a:lstStyle/>
          <a:p>
            <a:r>
              <a:rPr lang="ro-RO" sz="2000" dirty="0">
                <a:solidFill>
                  <a:schemeClr val="bg1"/>
                </a:solidFill>
              </a:rPr>
              <a:t/>
            </a:r>
            <a:br>
              <a:rPr lang="ro-RO" sz="2000" dirty="0">
                <a:solidFill>
                  <a:schemeClr val="bg1"/>
                </a:solidFill>
              </a:rPr>
            </a:br>
            <a:endParaRPr lang="ro-RO" sz="2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9591902" cy="3615267"/>
          </a:xfrm>
        </p:spPr>
        <p:txBody>
          <a:bodyPr/>
          <a:lstStyle/>
          <a:p>
            <a:pPr marL="0" indent="0" algn="ctr">
              <a:buNone/>
            </a:pPr>
            <a:r>
              <a:rPr lang="ro-RO" dirty="0">
                <a:latin typeface="Calisto MT" panose="02040603050505030304" pitchFamily="18" charset="0"/>
              </a:rPr>
              <a:t>                       </a:t>
            </a:r>
            <a:r>
              <a:rPr lang="en-US" sz="2400" b="1" dirty="0">
                <a:solidFill>
                  <a:schemeClr val="tx1"/>
                </a:solidFill>
                <a:latin typeface="Calisto MT" panose="02040603050505030304" pitchFamily="18" charset="0"/>
              </a:rPr>
              <a:t>UN AN </a:t>
            </a:r>
            <a:r>
              <a:rPr lang="ro-RO" sz="2400" b="1" dirty="0">
                <a:solidFill>
                  <a:schemeClr val="tx1"/>
                </a:solidFill>
                <a:latin typeface="Calisto MT" panose="02040603050505030304" pitchFamily="18" charset="0"/>
              </a:rPr>
              <a:t>Ş</a:t>
            </a:r>
            <a:r>
              <a:rPr lang="en-US" sz="2400" b="1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COLAR </a:t>
            </a:r>
            <a:r>
              <a:rPr lang="ro-RO" sz="2400" b="1" dirty="0">
                <a:solidFill>
                  <a:schemeClr val="tx1"/>
                </a:solidFill>
                <a:latin typeface="Calisto MT" panose="02040603050505030304" pitchFamily="18" charset="0"/>
              </a:rPr>
              <a:t>RODNIC!</a:t>
            </a:r>
            <a:endParaRPr lang="ro-RO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165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587" y="624110"/>
            <a:ext cx="9972026" cy="150949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ADRUL NORMATIV PRIVIND ORGANIZAREA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PROCESULUI DE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</a:t>
            </a:r>
            <a: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 ANUL ȘCOLAR </a:t>
            </a: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en-US" altLang="ro-RO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-2020</a:t>
            </a:r>
            <a:r>
              <a:rPr lang="ro-RO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o-RO" altLang="ro-RO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5034" y="2264229"/>
            <a:ext cx="9331428" cy="3777622"/>
          </a:xfrm>
        </p:spPr>
        <p:txBody>
          <a:bodyPr/>
          <a:lstStyle/>
          <a:p>
            <a:pPr marL="0" indent="0">
              <a:buClr>
                <a:srgbClr val="FFFF99"/>
              </a:buClr>
              <a:buNone/>
              <a:defRPr/>
            </a:pPr>
            <a:endParaRPr 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sz="2800" b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tructura</a:t>
            </a:r>
            <a:r>
              <a:rPr lang="en-US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b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anului</a:t>
            </a:r>
            <a:r>
              <a:rPr lang="en-US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b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en-US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en-US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it-IT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-2020</a:t>
            </a: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Planuri-cadru, p</a:t>
            </a:r>
            <a:r>
              <a:rPr lang="it-IT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rograme şcolare de trunchi comun</a:t>
            </a:r>
            <a:endParaRPr lang="it-IT" sz="2800" b="1" strike="sngStrike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it-IT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ferta naţională pentru manuale</a:t>
            </a:r>
            <a:r>
              <a:rPr lang="ro-RO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școlare (cls. </a:t>
            </a:r>
            <a:r>
              <a:rPr lang="ro-RO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it-IT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-XII)</a:t>
            </a:r>
            <a:endParaRPr lang="en-US" sz="2800" b="1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en-US" sz="2800" b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</a:t>
            </a:r>
            <a:r>
              <a:rPr lang="en-US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sz="2800" b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b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</a:t>
            </a:r>
            <a:r>
              <a:rPr lang="ro-RO" sz="2800" b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sz="2800" b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en-US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20</a:t>
            </a:r>
            <a:r>
              <a:rPr lang="ro-RO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5111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4035" y="-1393370"/>
            <a:ext cx="9466216" cy="5451564"/>
          </a:xfrm>
        </p:spPr>
        <p:txBody>
          <a:bodyPr>
            <a:normAutofit/>
          </a:bodyPr>
          <a:lstStyle/>
          <a:p>
            <a:r>
              <a:rPr lang="ro-RO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TRUCTURA ANULUI ŞCOLAR </a:t>
            </a:r>
            <a:r>
              <a:rPr lang="it-IT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201</a:t>
            </a:r>
            <a:r>
              <a:rPr lang="ro-RO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9</a:t>
            </a:r>
            <a:r>
              <a:rPr lang="it-IT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-20</a:t>
            </a:r>
            <a:r>
              <a:rPr lang="ro-RO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20</a:t>
            </a:r>
            <a:r>
              <a:rPr lang="it-IT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/>
            </a:r>
            <a:br>
              <a:rPr lang="it-IT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</a:br>
            <a:endParaRPr lang="ro-R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274" y="1428206"/>
            <a:ext cx="10616338" cy="5085136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ct val="0"/>
              </a:spcBef>
              <a:buClr>
                <a:srgbClr val="FFFF99"/>
              </a:buClr>
              <a:buNone/>
            </a:pPr>
            <a:r>
              <a:rPr lang="en-US" altLang="en-US" sz="5100" b="1" dirty="0" err="1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Structura</a:t>
            </a:r>
            <a:r>
              <a:rPr lang="en-US" altLang="en-US" sz="5100" b="1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sz="5100" b="1" dirty="0" err="1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anului</a:t>
            </a:r>
            <a:r>
              <a:rPr lang="en-US" altLang="en-US" sz="5100" b="1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o-RO" altLang="en-US" sz="5100" b="1" dirty="0" err="1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ş</a:t>
            </a:r>
            <a:r>
              <a:rPr lang="en-US" altLang="en-US" sz="5100" b="1" dirty="0" err="1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colar</a:t>
            </a:r>
            <a:r>
              <a:rPr lang="en-US" altLang="en-US" sz="5100" b="1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201</a:t>
            </a:r>
            <a:r>
              <a:rPr lang="ro-RO" altLang="en-US" sz="5100" b="1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9-2</a:t>
            </a:r>
            <a:r>
              <a:rPr lang="en-US" altLang="en-US" sz="5100" b="1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0</a:t>
            </a:r>
            <a:r>
              <a:rPr lang="ro-RO" altLang="en-US" sz="5100" b="1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20 </a:t>
            </a:r>
            <a:r>
              <a:rPr lang="ro-RO" altLang="en-US" sz="5100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fost aprobată prin O</a:t>
            </a:r>
            <a:r>
              <a:rPr lang="en-US" altLang="en-US" sz="5100" dirty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MEN </a:t>
            </a:r>
            <a:r>
              <a:rPr lang="ro-RO" altLang="en-US" sz="5100" dirty="0" smtClean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nr. </a:t>
            </a:r>
            <a:r>
              <a:rPr lang="ro-RO" sz="5100" dirty="0" smtClean="0">
                <a:solidFill>
                  <a:schemeClr val="tx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3191/20.02.2019</a:t>
            </a:r>
            <a:endParaRPr lang="ro-RO" sz="3500" dirty="0">
              <a:solidFill>
                <a:srgbClr val="FF000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>
                <a:srgbClr val="FFFF99"/>
              </a:buClr>
              <a:buFont typeface="Wingdings" panose="05000000000000000000" pitchFamily="2" charset="2"/>
              <a:buChar char="§"/>
            </a:pPr>
            <a:endParaRPr lang="ro-RO" sz="35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Cursurile anului </a:t>
            </a:r>
            <a:r>
              <a:rPr lang="ro-RO" sz="4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şcolar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2019-2020 încep luni, 9 septembrie și însumează 35 de săptămâni de cursuri. </a:t>
            </a: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Structura anului școlar cuprinde semestrul I (9 septembrie 2019 – 20 decembrie 2019) şi semestrul al II-lea (13 ianuarie 2020 - 13 iunie 2020).</a:t>
            </a: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endParaRPr lang="ro-RO" sz="4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o-RO" sz="4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Vacanţele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elevilor din toate ciclurile de învățământ sunt programate astfel: </a:t>
            </a:r>
            <a:r>
              <a:rPr lang="ro-RO" sz="4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vacanţa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iarnă (21 decembrie 2019 – 12 ianuarie 2020), </a:t>
            </a:r>
            <a:r>
              <a:rPr lang="ro-RO" sz="4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vacanţa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primăvară (4 aprilie - 21 aprilie 2020) şi </a:t>
            </a:r>
            <a:r>
              <a:rPr lang="ro-RO" sz="4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vacanţa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vară (13 iunie 2020 - </a:t>
            </a:r>
            <a:r>
              <a:rPr lang="it-IT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 din septembrie 2020 la care încep cursurile anului şcolar 2020 – 2021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it-IT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4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Elevii din clasele din </a:t>
            </a:r>
            <a:r>
              <a:rPr lang="ro-RO" sz="4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învăţământul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primar </a:t>
            </a:r>
            <a:r>
              <a:rPr lang="ro-RO" sz="4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şi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grupele din </a:t>
            </a:r>
            <a:r>
              <a:rPr lang="ro-RO" sz="4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învăţământul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o-RO" sz="4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preşcolar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beneficiază de </a:t>
            </a:r>
            <a:r>
              <a:rPr lang="ro-RO" sz="4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vacanţă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în săptămâna 26 octombrie - 3 noiembrie 2019. 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Pentru clasele </a:t>
            </a:r>
            <a:r>
              <a:rPr lang="ro-RO" sz="44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terminale din </a:t>
            </a:r>
            <a:r>
              <a:rPr lang="ro-RO" sz="4400" b="1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învăţământul</a:t>
            </a:r>
            <a:r>
              <a:rPr lang="ro-RO" sz="44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liceal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anul </a:t>
            </a:r>
            <a:r>
              <a:rPr lang="ro-RO" sz="4400" dirty="0" err="1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şcolar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se încheie în data de </a:t>
            </a:r>
            <a:r>
              <a:rPr lang="ro-RO" sz="44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29 mai 2020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iar pentru </a:t>
            </a:r>
            <a:r>
              <a:rPr lang="ro-RO" sz="44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clasa a VIII-a, în data de 5 iunie 2020</a:t>
            </a:r>
            <a:r>
              <a:rPr lang="ro-RO" sz="4400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1950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922498"/>
            <a:ext cx="8534400" cy="71901"/>
          </a:xfrm>
        </p:spPr>
        <p:txBody>
          <a:bodyPr>
            <a:normAutofit fontScale="90000"/>
          </a:bodyPr>
          <a:lstStyle/>
          <a:p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188" y="368489"/>
            <a:ext cx="10781212" cy="5732059"/>
          </a:xfrm>
        </p:spPr>
        <p:txBody>
          <a:bodyPr>
            <a:normAutofit/>
          </a:bodyPr>
          <a:lstStyle/>
          <a:p>
            <a:endParaRPr lang="ro-RO" dirty="0"/>
          </a:p>
          <a:p>
            <a:r>
              <a:rPr lang="ro-RO" sz="2400" dirty="0"/>
              <a:t> </a:t>
            </a:r>
            <a:r>
              <a:rPr lang="ro-RO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Unităţile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ro-RO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învăţământ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inspectoratele </a:t>
            </a:r>
            <a:r>
              <a:rPr lang="ro-RO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şcolare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marchează prin manifestări specifice ziua de 5 octombrie - </a:t>
            </a:r>
            <a:r>
              <a:rPr lang="ro-RO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Ziua </a:t>
            </a:r>
            <a:r>
              <a:rPr lang="ro-RO" sz="24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internaţională</a:t>
            </a:r>
            <a:r>
              <a:rPr lang="ro-RO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o-RO" sz="24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educaţiei</a:t>
            </a:r>
            <a:r>
              <a:rPr lang="ro-RO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ziua de 5 iunie - </a:t>
            </a:r>
            <a:r>
              <a:rPr lang="ro-RO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Ziua </a:t>
            </a:r>
            <a:r>
              <a:rPr lang="ro-RO" sz="24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învăţătorului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 perioada 7 octombrie 2019 - 29 mai 2020, se </a:t>
            </a:r>
            <a:r>
              <a:rPr lang="ro-RO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desfăşoară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Programul </a:t>
            </a:r>
            <a:r>
              <a:rPr lang="ro-RO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naţional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o-RO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Şcoala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altfel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pe o 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perioadă de 5 zile consecutive lucrătoare, a căror planificare se află la decizia unităţii de învăţământ. </a:t>
            </a:r>
            <a:endParaRPr lang="ro-RO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Lucrările 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scrise semestriale (</a:t>
            </a:r>
            <a:r>
              <a:rPr lang="ro-RO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tezele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o-RO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susţin</a:t>
            </a:r>
            <a:r>
              <a:rPr lang="ro-RO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după parcurgerea programei şcolare, </a:t>
            </a:r>
            <a:r>
              <a:rPr lang="ro-RO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 cel puţin 3 săptămâni înainte de finalizarea semestrului.</a:t>
            </a:r>
          </a:p>
          <a:p>
            <a:endParaRPr lang="ro-RO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56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2662" y="545733"/>
            <a:ext cx="9302984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PLANURI-CADRU, P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ROGRAME ŞCOLARE DE TRUNCHI COMUN</a:t>
            </a:r>
            <a:r>
              <a:rPr lang="it-IT" strike="sngStrike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-IT" strike="sngStrike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6291" y="2113808"/>
            <a:ext cx="10008321" cy="3797414"/>
          </a:xfrm>
        </p:spPr>
        <p:txBody>
          <a:bodyPr>
            <a:normAutofit/>
          </a:bodyPr>
          <a:lstStyle/>
          <a:p>
            <a:pPr marL="273050" indent="-273050">
              <a:buClr>
                <a:srgbClr val="F2FBFD"/>
              </a:buClr>
              <a:buNone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</a:t>
            </a:r>
            <a:r>
              <a:rPr lang="ro-RO" altLang="ro-RO" sz="2400" b="1" dirty="0">
                <a:solidFill>
                  <a:schemeClr val="bg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OMENCS nr. 3590/5.04.2016 </a:t>
            </a:r>
            <a:r>
              <a:rPr lang="ro-RO" sz="2400" i="1" dirty="0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privind aprobarea planurilor-cadru de </a:t>
            </a:r>
            <a:r>
              <a:rPr lang="ro-RO" sz="2400" i="1" dirty="0" err="1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</a:t>
            </a:r>
            <a:r>
              <a:rPr lang="ro-RO" sz="2400" i="1" dirty="0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pentru </a:t>
            </a:r>
            <a:r>
              <a:rPr lang="ro-RO" sz="2400" i="1" dirty="0" err="1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sz="2400" i="1" dirty="0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gimnazial</a:t>
            </a:r>
            <a:endParaRPr lang="ro-RO" altLang="ro-RO" sz="2400" dirty="0"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marL="0" indent="0" algn="just">
              <a:buClr>
                <a:srgbClr val="F2FBFD"/>
              </a:buClr>
              <a:buNone/>
            </a:pPr>
            <a:r>
              <a:rPr lang="ro-RO" altLang="ro-RO" sz="24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</a:t>
            </a:r>
            <a:r>
              <a:rPr lang="ro-RO" sz="2400" b="1" dirty="0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OM</a:t>
            </a:r>
            <a:r>
              <a:rPr lang="en-US" sz="2400" b="1" dirty="0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ro-RO" sz="2400" b="1" dirty="0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4828/30.08.2018 </a:t>
            </a:r>
            <a:r>
              <a:rPr lang="ro-RO" sz="2400" dirty="0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pentru modificarea și completarea Ordinului ministrului </a:t>
            </a:r>
            <a:r>
              <a:rPr lang="ro-RO" sz="2400" dirty="0" err="1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educaţiei</a:t>
            </a:r>
            <a:r>
              <a:rPr lang="ro-RO" sz="2400" dirty="0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400" dirty="0" err="1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naţionale</a:t>
            </a:r>
            <a:r>
              <a:rPr lang="ro-RO" sz="2400" dirty="0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și cercetării științifice nr. 3590/2016, privind aprobarea planurilor-cadru de învăţământ pentru învăţământul gimnazial </a:t>
            </a:r>
          </a:p>
          <a:p>
            <a:pPr marL="0" indent="0" algn="just">
              <a:buClr>
                <a:srgbClr val="F2FBFD"/>
              </a:buClr>
              <a:buNone/>
            </a:pPr>
            <a:r>
              <a:rPr lang="ro-RO" altLang="ro-RO" sz="2400" dirty="0">
                <a:solidFill>
                  <a:schemeClr val="bg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 </a:t>
            </a:r>
            <a:r>
              <a:rPr lang="ro-RO" altLang="ro-RO" sz="2400" dirty="0">
                <a:solidFill>
                  <a:schemeClr val="bg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Planurile - cadru  și programele școlare valabile în  anul </a:t>
            </a:r>
            <a:r>
              <a:rPr lang="ro-RO" altLang="ro-RO" sz="2400" dirty="0" err="1">
                <a:solidFill>
                  <a:schemeClr val="bg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şcolar</a:t>
            </a:r>
            <a:r>
              <a:rPr lang="ro-RO" altLang="ro-RO" sz="2400" dirty="0">
                <a:solidFill>
                  <a:schemeClr val="bg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201</a:t>
            </a:r>
            <a:r>
              <a:rPr lang="en-US" altLang="ro-RO" sz="2400" dirty="0">
                <a:solidFill>
                  <a:schemeClr val="bg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9</a:t>
            </a:r>
            <a:r>
              <a:rPr lang="ro-RO" altLang="ro-RO" sz="2400" dirty="0">
                <a:solidFill>
                  <a:schemeClr val="bg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-20</a:t>
            </a:r>
            <a:r>
              <a:rPr lang="en-US" altLang="ro-RO" sz="2400" dirty="0">
                <a:solidFill>
                  <a:schemeClr val="bg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20</a:t>
            </a:r>
            <a:r>
              <a:rPr lang="ro-RO" altLang="ro-RO" sz="2400" dirty="0">
                <a:solidFill>
                  <a:schemeClr val="bg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 pot fi accesate la adresa: </a:t>
            </a:r>
            <a:r>
              <a:rPr lang="ro-RO" altLang="ro-RO" sz="24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 </a:t>
            </a:r>
            <a:r>
              <a:rPr lang="ro-RO" altLang="ro-RO" sz="2400" b="1" u="sng" dirty="0">
                <a:solidFill>
                  <a:srgbClr val="FF0000"/>
                </a:solidFill>
                <a:latin typeface="Calisto MT" panose="02040603050505030304" pitchFamily="18" charset="0"/>
                <a:cs typeface="Tahoma" panose="020B0604030504040204" pitchFamily="34" charset="0"/>
                <a:hlinkClick r:id="rId2"/>
              </a:rPr>
              <a:t>http://programe.ise.ro/actuale.aspx</a:t>
            </a:r>
            <a:endParaRPr lang="ro-RO" altLang="ro-RO" sz="2400" b="1" u="sng" dirty="0">
              <a:solidFill>
                <a:srgbClr val="FF0000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marL="273050" indent="-273050">
              <a:buClr>
                <a:srgbClr val="F2FBFD"/>
              </a:buClr>
              <a:buNone/>
            </a:pPr>
            <a:endParaRPr lang="en-US" altLang="ro-RO" b="1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727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783" y="836023"/>
            <a:ext cx="9988731" cy="478100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en-US" sz="2800" b="1" dirty="0">
                <a:latin typeface="Calisto MT" pitchFamily="18" charset="0"/>
              </a:rPr>
              <a:t>OMEN nr. 3027/08.01.2018 </a:t>
            </a:r>
            <a:r>
              <a:rPr lang="en-US" sz="2800" b="1" i="1" dirty="0" err="1">
                <a:latin typeface="Calisto MT" pitchFamily="18" charset="0"/>
              </a:rPr>
              <a:t>pentru</a:t>
            </a:r>
            <a:r>
              <a:rPr lang="en-US" sz="2800" b="1" i="1" dirty="0">
                <a:latin typeface="Calisto MT" pitchFamily="18" charset="0"/>
              </a:rPr>
              <a:t> </a:t>
            </a:r>
            <a:r>
              <a:rPr lang="en-US" sz="2800" b="1" i="1" dirty="0" err="1">
                <a:latin typeface="Calisto MT" pitchFamily="18" charset="0"/>
              </a:rPr>
              <a:t>modificarea</a:t>
            </a:r>
            <a:r>
              <a:rPr lang="en-US" sz="2800" b="1" i="1" dirty="0">
                <a:latin typeface="Calisto MT" pitchFamily="18" charset="0"/>
              </a:rPr>
              <a:t> </a:t>
            </a:r>
            <a:r>
              <a:rPr lang="ro-RO" sz="2800" b="1" i="1" dirty="0">
                <a:latin typeface="Calisto MT" pitchFamily="18" charset="0"/>
              </a:rPr>
              <a:t>și</a:t>
            </a:r>
            <a:r>
              <a:rPr lang="en-US" sz="2800" b="1" i="1" dirty="0">
                <a:latin typeface="Calisto MT" pitchFamily="18" charset="0"/>
              </a:rPr>
              <a:t> </a:t>
            </a:r>
            <a:r>
              <a:rPr lang="en-US" sz="2800" b="1" i="1" dirty="0" err="1">
                <a:latin typeface="Calisto MT" pitchFamily="18" charset="0"/>
              </a:rPr>
              <a:t>completarea</a:t>
            </a:r>
            <a:r>
              <a:rPr lang="en-US" sz="2800" b="1" i="1" dirty="0">
                <a:latin typeface="Calisto MT" pitchFamily="18" charset="0"/>
              </a:rPr>
              <a:t> A</a:t>
            </a:r>
            <a:r>
              <a:rPr lang="ro-RO" sz="2800" b="1" i="1" dirty="0" err="1">
                <a:latin typeface="Calisto MT" pitchFamily="18" charset="0"/>
              </a:rPr>
              <a:t>nexei</a:t>
            </a:r>
            <a:r>
              <a:rPr lang="ro-RO" sz="2800" b="1" i="1" dirty="0">
                <a:latin typeface="Calisto MT" pitchFamily="18" charset="0"/>
              </a:rPr>
              <a:t> - Regulament-cadru de organizare și funcționare a unităților de învățământ preuniversitar </a:t>
            </a:r>
            <a:r>
              <a:rPr lang="ro-RO" sz="2800" b="1" dirty="0">
                <a:latin typeface="Calisto MT" pitchFamily="18" charset="0"/>
              </a:rPr>
              <a:t>la Ordinul ministrului educației naționale și cercetării științifice nr. 5079/2016 privind aprobarea </a:t>
            </a:r>
            <a:r>
              <a:rPr lang="ro-RO" sz="2800" b="1" i="1" dirty="0" err="1">
                <a:latin typeface="Calisto MT" pitchFamily="18" charset="0"/>
              </a:rPr>
              <a:t>Regulamentu</a:t>
            </a:r>
            <a:r>
              <a:rPr lang="en-US" sz="2800" b="1" i="1" dirty="0" err="1">
                <a:latin typeface="Calisto MT" pitchFamily="18" charset="0"/>
              </a:rPr>
              <a:t>lu</a:t>
            </a:r>
            <a:r>
              <a:rPr lang="ro-RO" sz="2800" b="1" i="1" dirty="0">
                <a:latin typeface="Calisto MT" pitchFamily="18" charset="0"/>
              </a:rPr>
              <a:t>i-cadru de organizare și funcționare a unităților de învățământ preuniversitar</a:t>
            </a:r>
            <a:r>
              <a:rPr lang="ro-RO" sz="2800" b="1" dirty="0">
                <a:latin typeface="Calisto MT" pitchFamily="18" charset="0"/>
              </a:rPr>
              <a:t> </a:t>
            </a:r>
            <a:r>
              <a:rPr lang="en-US" sz="2800" b="1" dirty="0">
                <a:latin typeface="Calisto MT" pitchFamily="18" charset="0"/>
              </a:rPr>
              <a:t>(</a:t>
            </a:r>
            <a:r>
              <a:rPr lang="ro-RO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modificarea și completarea</a:t>
            </a:r>
            <a:r>
              <a:rPr lang="en-US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art. 66 – privind atribuțiile catedrelor/comisiilor metodice în elaborarea ofertei CDȘ și selectarea auxiliarelor didactice și a mijloacelor de învățământ</a:t>
            </a:r>
            <a:r>
              <a:rPr lang="en-US" sz="2800" b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ro-RO" sz="2800" b="1" i="1" dirty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ro-RO" b="1" dirty="0">
              <a:latin typeface="Calisto MT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o-RO" dirty="0">
              <a:latin typeface="Calisto MT" pitchFamily="18" charset="0"/>
            </a:endParaRPr>
          </a:p>
          <a:p>
            <a:pPr algn="just"/>
            <a:endParaRPr lang="ro-RO" dirty="0"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586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257" y="757646"/>
            <a:ext cx="9048796" cy="592183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O</a:t>
            </a:r>
            <a:r>
              <a:rPr lang="it-IT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FERTA NAŢIONALĂ PENTRU MANUALE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it-IT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ȘCOLARE</a:t>
            </a:r>
            <a:r>
              <a:rPr lang="en-US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19" y="1349828"/>
            <a:ext cx="10624457" cy="3939623"/>
          </a:xfrm>
        </p:spPr>
        <p:txBody>
          <a:bodyPr>
            <a:normAutofit fontScale="55000" lnSpcReduction="20000"/>
          </a:bodyPr>
          <a:lstStyle/>
          <a:p>
            <a:pPr algn="just">
              <a:buSzPct val="70000"/>
              <a:defRPr/>
            </a:pPr>
            <a:endParaRPr lang="ro-RO" b="1" dirty="0">
              <a:solidFill>
                <a:schemeClr val="tx1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algn="just">
              <a:buSzPct val="70000"/>
              <a:defRPr/>
            </a:pPr>
            <a:endParaRPr lang="ro-RO" b="1" dirty="0">
              <a:solidFill>
                <a:schemeClr val="tx1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algn="just">
              <a:buSzPct val="70000"/>
              <a:defRPr/>
            </a:pPr>
            <a:endParaRPr lang="ro-RO" b="1" dirty="0">
              <a:solidFill>
                <a:schemeClr val="tx1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algn="just">
              <a:buSzPct val="70000"/>
              <a:defRPr/>
            </a:pPr>
            <a:endParaRPr lang="ro-RO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SzPct val="70000"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 algn="just">
              <a:buSzPct val="70000"/>
              <a:buFont typeface="Wingdings" panose="05000000000000000000" pitchFamily="2" charset="2"/>
              <a:buChar char="q"/>
              <a:defRPr/>
            </a:pPr>
            <a:r>
              <a:rPr lang="ro-RO" sz="5000" dirty="0">
                <a:latin typeface="Calisto MT" panose="02040603050505030304" pitchFamily="18" charset="0"/>
                <a:ea typeface="Cambria" panose="02040503050406030204" pitchFamily="18" charset="0"/>
              </a:rPr>
              <a:t>O</a:t>
            </a:r>
            <a:r>
              <a:rPr lang="it-IT" sz="5000" dirty="0">
                <a:latin typeface="Calisto MT" panose="02040603050505030304" pitchFamily="18" charset="0"/>
                <a:ea typeface="Cambria" panose="02040503050406030204" pitchFamily="18" charset="0"/>
              </a:rPr>
              <a:t>ferta naţională pentru </a:t>
            </a:r>
            <a:r>
              <a:rPr lang="it-IT" sz="5000" b="1" dirty="0">
                <a:latin typeface="Calisto MT" panose="02040603050505030304" pitchFamily="18" charset="0"/>
                <a:ea typeface="Cambria" panose="02040503050406030204" pitchFamily="18" charset="0"/>
              </a:rPr>
              <a:t>manuale școlare</a:t>
            </a:r>
            <a:r>
              <a:rPr lang="it-IT" sz="5000" dirty="0">
                <a:latin typeface="Calisto MT" panose="02040603050505030304" pitchFamily="18" charset="0"/>
                <a:ea typeface="Cambria" panose="02040503050406030204" pitchFamily="18" charset="0"/>
              </a:rPr>
              <a:t> (cls. </a:t>
            </a:r>
            <a:r>
              <a:rPr lang="ro-RO" sz="5000" dirty="0">
                <a:latin typeface="Calisto MT" panose="02040603050505030304" pitchFamily="18" charset="0"/>
                <a:ea typeface="Cambria" panose="02040503050406030204" pitchFamily="18" charset="0"/>
              </a:rPr>
              <a:t>I</a:t>
            </a:r>
            <a:r>
              <a:rPr lang="it-IT" sz="5000" dirty="0">
                <a:latin typeface="Calisto MT" panose="02040603050505030304" pitchFamily="18" charset="0"/>
                <a:ea typeface="Cambria" panose="02040503050406030204" pitchFamily="18" charset="0"/>
              </a:rPr>
              <a:t>-XII) pentru anul școlar 2019-2020 </a:t>
            </a:r>
            <a:r>
              <a:rPr lang="ro-RO" sz="5000" i="1" dirty="0">
                <a:solidFill>
                  <a:schemeClr val="accent4">
                    <a:lumMod val="50000"/>
                  </a:schemeClr>
                </a:solidFill>
                <a:latin typeface="Calisto MT" panose="0204060305050503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ro-RO" sz="5000" i="1" dirty="0">
                <a:solidFill>
                  <a:schemeClr val="accent4">
                    <a:lumMod val="50000"/>
                  </a:schemeClr>
                </a:solidFill>
                <a:latin typeface="Calisto MT" panose="020406030505050303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/>
              </a:rPr>
              <a:t>https://www.manuale.edu.ro</a:t>
            </a:r>
            <a:r>
              <a:rPr lang="ro-RO" sz="5000" dirty="0">
                <a:solidFill>
                  <a:schemeClr val="accent4">
                    <a:lumMod val="50000"/>
                  </a:schemeClr>
                </a:solidFill>
                <a:latin typeface="Calisto MT" panose="02040603050505030304" pitchFamily="18" charset="0"/>
                <a:ea typeface="Cambria" panose="02040503050406030204" pitchFamily="18" charset="0"/>
                <a:cs typeface="Times New Roman" panose="02020603050405020304" pitchFamily="18" charset="0"/>
                <a:hlinkClick r:id="rId2"/>
              </a:rPr>
              <a:t>/</a:t>
            </a:r>
            <a:endParaRPr lang="en-US" sz="5000" dirty="0">
              <a:solidFill>
                <a:schemeClr val="accent4">
                  <a:lumMod val="50000"/>
                </a:schemeClr>
              </a:solidFill>
              <a:latin typeface="Calisto MT" panose="0204060305050503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SzPct val="70000"/>
              <a:buFont typeface="Wingdings" panose="05000000000000000000" pitchFamily="2" charset="2"/>
              <a:buChar char="q"/>
              <a:defRPr/>
            </a:pPr>
            <a:r>
              <a:rPr lang="ro-RO" sz="5000" b="1" dirty="0">
                <a:latin typeface="Calisto MT" panose="02040603050505030304" pitchFamily="18" charset="0"/>
                <a:ea typeface="Cambria" panose="02040503050406030204" pitchFamily="18" charset="0"/>
              </a:rPr>
              <a:t>Mijloace de învățământ </a:t>
            </a:r>
            <a:r>
              <a:rPr lang="ro-RO" sz="5000" dirty="0">
                <a:latin typeface="Calisto MT" panose="02040603050505030304" pitchFamily="18" charset="0"/>
                <a:ea typeface="Cambria" panose="02040503050406030204" pitchFamily="18" charset="0"/>
              </a:rPr>
              <a:t>omologate în perioada ianuarie-iunie 2019, în vederea utilizării lor în învățământul preuniversitar (</a:t>
            </a:r>
            <a:r>
              <a:rPr lang="ro-RO" sz="5000" u="sng" dirty="0">
                <a:latin typeface="Calisto MT" panose="02040603050505030304" pitchFamily="18" charset="0"/>
                <a:ea typeface="Cambria" panose="02040503050406030204" pitchFamily="18" charset="0"/>
                <a:hlinkClick r:id="rId3"/>
              </a:rPr>
              <a:t>www.edu.ro</a:t>
            </a:r>
            <a:r>
              <a:rPr lang="ro-RO" sz="5000" dirty="0">
                <a:latin typeface="Calisto MT" panose="02040603050505030304" pitchFamily="18" charset="0"/>
                <a:ea typeface="Cambria" panose="02040503050406030204" pitchFamily="18" charset="0"/>
              </a:rPr>
              <a:t> )</a:t>
            </a:r>
          </a:p>
          <a:p>
            <a:pPr>
              <a:buSzPct val="70000"/>
              <a:buFont typeface="Wingdings" panose="05000000000000000000" pitchFamily="2" charset="2"/>
              <a:buChar char="q"/>
              <a:defRPr/>
            </a:pPr>
            <a:r>
              <a:rPr lang="ro-RO" sz="5000" b="1" dirty="0">
                <a:latin typeface="Calisto MT" panose="02040603050505030304" pitchFamily="18" charset="0"/>
                <a:ea typeface="Cambria" panose="02040503050406030204" pitchFamily="18" charset="0"/>
              </a:rPr>
              <a:t>Auxiliare didactice – </a:t>
            </a:r>
            <a:r>
              <a:rPr lang="ro-RO" sz="5000" dirty="0">
                <a:latin typeface="Calisto MT" panose="02040603050505030304" pitchFamily="18" charset="0"/>
                <a:hlinkClick r:id="rId4"/>
              </a:rPr>
              <a:t>https://www.edu.ro/auxiliare-didactice</a:t>
            </a:r>
            <a:endParaRPr lang="ro-RO" sz="5000" b="1" dirty="0">
              <a:latin typeface="Calisto MT" panose="02040603050505030304" pitchFamily="18" charset="0"/>
              <a:ea typeface="Cambria" panose="02040503050406030204" pitchFamily="18" charset="0"/>
            </a:endParaRPr>
          </a:p>
          <a:p>
            <a:pPr marL="0" indent="0">
              <a:buSzPct val="70000"/>
              <a:buNone/>
              <a:defRPr/>
            </a:pPr>
            <a:endParaRPr lang="ro-RO" sz="2300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rgbClr val="FF0000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marL="273050" indent="-273050">
              <a:buSzPct val="70000"/>
              <a:buNone/>
              <a:defRPr/>
            </a:pPr>
            <a:endParaRPr lang="ro-RO" dirty="0">
              <a:solidFill>
                <a:srgbClr val="FF0000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marL="273050" indent="-273050">
              <a:buSzPct val="70000"/>
              <a:buNone/>
              <a:defRPr/>
            </a:pPr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14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0389" y="245661"/>
            <a:ext cx="7842658" cy="696036"/>
          </a:xfrm>
        </p:spPr>
        <p:txBody>
          <a:bodyPr/>
          <a:lstStyle/>
          <a:p>
            <a:pPr marL="0" indent="0">
              <a:buNone/>
            </a:pP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2020</a:t>
            </a:r>
            <a:endParaRPr lang="ro-RO" dirty="0"/>
          </a:p>
        </p:txBody>
      </p:sp>
      <p:sp>
        <p:nvSpPr>
          <p:cNvPr id="4" name="Rectangle 3"/>
          <p:cNvSpPr/>
          <p:nvPr/>
        </p:nvSpPr>
        <p:spPr>
          <a:xfrm>
            <a:off x="887105" y="887105"/>
            <a:ext cx="10836322" cy="5986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o-RO" sz="2400" b="1" dirty="0">
                <a:solidFill>
                  <a:schemeClr val="bg1"/>
                </a:solidFill>
                <a:latin typeface="Calisto MT" panose="02040603050505030304" pitchFamily="18" charset="0"/>
              </a:rPr>
              <a:t>OMEN nr. 4.946/27.09.2019</a:t>
            </a:r>
            <a:r>
              <a:rPr lang="en-US" sz="2400" b="1" dirty="0">
                <a:solidFill>
                  <a:schemeClr val="bg1"/>
                </a:solidFill>
                <a:latin typeface="Calisto MT" panose="02040603050505030304" pitchFamily="18" charset="0"/>
              </a:rPr>
              <a:t> </a:t>
            </a:r>
            <a:r>
              <a:rPr lang="ro-RO" sz="2400" i="1" dirty="0">
                <a:solidFill>
                  <a:schemeClr val="bg1"/>
                </a:solidFill>
                <a:latin typeface="Calisto MT" panose="02040603050505030304" pitchFamily="18" charset="0"/>
              </a:rPr>
              <a:t>privind aprobarea Calendarului de administrare a </a:t>
            </a:r>
            <a:r>
              <a:rPr lang="ro-RO" sz="2400" b="1" i="1" dirty="0">
                <a:solidFill>
                  <a:schemeClr val="bg1"/>
                </a:solidFill>
                <a:latin typeface="Calisto MT" panose="02040603050505030304" pitchFamily="18" charset="0"/>
              </a:rPr>
              <a:t>evaluărilor naționale </a:t>
            </a:r>
            <a:r>
              <a:rPr lang="ro-RO" sz="2400" i="1" dirty="0">
                <a:solidFill>
                  <a:schemeClr val="bg1"/>
                </a:solidFill>
                <a:latin typeface="Calisto MT" panose="02040603050505030304" pitchFamily="18" charset="0"/>
              </a:rPr>
              <a:t>la finalul claselor </a:t>
            </a:r>
            <a:r>
              <a:rPr lang="ro-RO" sz="2400" b="1" i="1" dirty="0">
                <a:solidFill>
                  <a:schemeClr val="bg1"/>
                </a:solidFill>
                <a:latin typeface="Calisto MT" panose="02040603050505030304" pitchFamily="18" charset="0"/>
              </a:rPr>
              <a:t>a II-a, a IV-a și a VI-a </a:t>
            </a:r>
            <a:r>
              <a:rPr lang="ro-RO" sz="2400" i="1" dirty="0">
                <a:solidFill>
                  <a:schemeClr val="bg1"/>
                </a:solidFill>
                <a:latin typeface="Calisto MT" panose="02040603050505030304" pitchFamily="18" charset="0"/>
              </a:rPr>
              <a:t>în anul școlar 2020-2021</a:t>
            </a:r>
            <a:r>
              <a:rPr lang="en-US" sz="2400" i="1" dirty="0">
                <a:solidFill>
                  <a:schemeClr val="bg1"/>
                </a:solidFill>
                <a:latin typeface="Calisto MT" panose="02040603050505030304" pitchFamily="18" charset="0"/>
              </a:rPr>
              <a:t>, </a:t>
            </a:r>
            <a:r>
              <a:rPr lang="ro-RO" sz="2400" dirty="0">
                <a:solidFill>
                  <a:schemeClr val="bg1"/>
                </a:solidFill>
                <a:latin typeface="Calisto MT" panose="02040603050505030304" pitchFamily="18" charset="0"/>
              </a:rPr>
              <a:t>publicat în Monitorul Oficial nr. 725/2019</a:t>
            </a:r>
            <a:r>
              <a:rPr lang="en-US" sz="2400" dirty="0">
                <a:solidFill>
                  <a:schemeClr val="bg1"/>
                </a:solidFill>
                <a:latin typeface="Calisto MT" panose="02040603050505030304" pitchFamily="18" charset="0"/>
              </a:rPr>
              <a:t>.</a:t>
            </a:r>
            <a:r>
              <a:rPr lang="ro-RO" sz="2400" i="1" dirty="0">
                <a:solidFill>
                  <a:schemeClr val="bg1"/>
                </a:solidFill>
                <a:latin typeface="Calisto MT" panose="02040603050505030304" pitchFamily="18" charset="0"/>
              </a:rPr>
              <a:t>   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o-RO" sz="2400" b="1" dirty="0">
                <a:solidFill>
                  <a:schemeClr val="bg1"/>
                </a:solidFill>
                <a:latin typeface="Calisto MT" panose="02040603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OMEN nr. 4916/26.08.2019</a:t>
            </a:r>
            <a:r>
              <a:rPr lang="ro-RO" sz="2400" dirty="0">
                <a:solidFill>
                  <a:schemeClr val="bg1"/>
                </a:solidFill>
                <a:latin typeface="Calisto MT" panose="02040603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solidFill>
                  <a:schemeClr val="bg1"/>
                </a:solidFill>
                <a:latin typeface="Calisto MT" panose="02040603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privind</a:t>
            </a:r>
            <a:r>
              <a:rPr lang="en-US" sz="2400" i="1" dirty="0">
                <a:solidFill>
                  <a:schemeClr val="bg1"/>
                </a:solidFill>
                <a:latin typeface="Calisto MT" panose="02040603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solidFill>
                  <a:schemeClr val="bg1"/>
                </a:solidFill>
                <a:latin typeface="Calisto MT" panose="02040603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organizarea</a:t>
            </a:r>
            <a:r>
              <a:rPr lang="en-US" sz="2400" i="1" dirty="0">
                <a:solidFill>
                  <a:schemeClr val="bg1"/>
                </a:solidFill>
                <a:latin typeface="Calisto MT" panose="02040603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i="1" dirty="0">
                <a:solidFill>
                  <a:schemeClr val="bg1"/>
                </a:solidFill>
                <a:latin typeface="Calisto MT" panose="02040603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desfășurarea </a:t>
            </a:r>
            <a:r>
              <a:rPr lang="ro-RO" sz="2400" b="1" i="1" dirty="0">
                <a:solidFill>
                  <a:schemeClr val="bg1"/>
                </a:solidFill>
                <a:latin typeface="Calisto MT" panose="02040603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Evaluării Naționale pentru absolvenții clasei a VIII-a în anul școlar 2019- 2020, </a:t>
            </a:r>
            <a:r>
              <a:rPr lang="ro-RO" sz="2400" dirty="0">
                <a:solidFill>
                  <a:schemeClr val="bg1"/>
                </a:solidFill>
                <a:latin typeface="Calisto MT" panose="02040603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publicat în Monitorul Oficial nr. 712/29.08.2019. </a:t>
            </a:r>
            <a:endParaRPr lang="ro-RO" sz="2400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o-RO" sz="2400" b="1" dirty="0">
                <a:solidFill>
                  <a:schemeClr val="bg1"/>
                </a:solidFill>
                <a:latin typeface="Calisto MT" panose="02040603050505030304" pitchFamily="18" charset="0"/>
              </a:rPr>
              <a:t>Principalul element de noutate îl reprezintă intervenția asupra modalității de soluționare a contestațiilor cu scopul de a optimiza procesul de evaluare. Mai exact, „în cadrul etapei de soluționare a contestațiilor, după încheierea evaluării lucrărilor, notele acordate după reevaluare sunt comparate cu cele acordate în etapa de evaluarea inițială. În situația în care se constată o diferență de notare </a:t>
            </a:r>
            <a:r>
              <a:rPr lang="ro-RO" sz="2400" b="1" i="1" dirty="0">
                <a:solidFill>
                  <a:schemeClr val="bg1"/>
                </a:solidFill>
                <a:latin typeface="Calisto MT" panose="02040603050505030304" pitchFamily="18" charset="0"/>
              </a:rPr>
              <a:t>mai mare de 1 punct, în plus sau în minus, între nota de la evaluarea inițială și cea de la contestații</a:t>
            </a:r>
            <a:r>
              <a:rPr lang="ro-RO" sz="2400" b="1" dirty="0">
                <a:solidFill>
                  <a:schemeClr val="bg1"/>
                </a:solidFill>
                <a:latin typeface="Calisto MT" panose="02040603050505030304" pitchFamily="18" charset="0"/>
              </a:rPr>
              <a:t>, președintele comisiei de contestații numește </a:t>
            </a:r>
            <a:r>
              <a:rPr lang="ro-RO" sz="2400" b="1" i="1" dirty="0">
                <a:solidFill>
                  <a:schemeClr val="bg1"/>
                </a:solidFill>
                <a:latin typeface="Calisto MT" panose="02040603050505030304" pitchFamily="18" charset="0"/>
              </a:rPr>
              <a:t>o a treia comisie</a:t>
            </a:r>
            <a:r>
              <a:rPr lang="ro-RO" sz="2400" b="1" dirty="0">
                <a:solidFill>
                  <a:schemeClr val="bg1"/>
                </a:solidFill>
                <a:latin typeface="Calisto MT" panose="02040603050505030304" pitchFamily="18" charset="0"/>
              </a:rPr>
              <a:t> formată din alți doi profesori cu experiență, alții decât cei care au evaluat inițial lucrările în centrul de contestații.”</a:t>
            </a:r>
            <a:endParaRPr lang="ro-RO" sz="2400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r>
              <a:rPr lang="ro-RO" i="1" dirty="0">
                <a:solidFill>
                  <a:schemeClr val="bg1"/>
                </a:solidFill>
                <a:latin typeface="Calisto MT" panose="02040603050505030304" pitchFamily="18" charset="0"/>
              </a:rPr>
              <a:t>  </a:t>
            </a:r>
            <a:endParaRPr lang="ro-RO" dirty="0">
              <a:solidFill>
                <a:schemeClr val="bg1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441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28" y="399245"/>
            <a:ext cx="10598332" cy="1133342"/>
          </a:xfrm>
        </p:spPr>
        <p:txBody>
          <a:bodyPr>
            <a:normAutofit/>
          </a:bodyPr>
          <a:lstStyle/>
          <a:p>
            <a:pPr algn="ctr"/>
            <a:r>
              <a:rPr lang="en-US" altLang="ro-RO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2020</a:t>
            </a:r>
            <a:endParaRPr lang="ro-RO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728" y="1405720"/>
            <a:ext cx="10998632" cy="4890578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endParaRPr lang="ro-RO" sz="1800" b="1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b="1" dirty="0">
                <a:solidFill>
                  <a:schemeClr val="bg1"/>
                </a:solidFill>
                <a:latin typeface="Calisto MT" panose="02040603050505030304" pitchFamily="18" charset="0"/>
              </a:rPr>
              <a:t>OMEN nr. 4948/27.08.2019</a:t>
            </a: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 </a:t>
            </a:r>
            <a:r>
              <a:rPr lang="ro-RO" i="1" dirty="0">
                <a:solidFill>
                  <a:schemeClr val="bg1"/>
                </a:solidFill>
                <a:latin typeface="Calisto MT" panose="02040603050505030304" pitchFamily="18" charset="0"/>
              </a:rPr>
              <a:t>privind organizarea </a:t>
            </a:r>
            <a:r>
              <a:rPr lang="ro-RO" i="1" dirty="0" err="1">
                <a:solidFill>
                  <a:schemeClr val="bg1"/>
                </a:solidFill>
                <a:latin typeface="Calisto MT" panose="02040603050505030304" pitchFamily="18" charset="0"/>
              </a:rPr>
              <a:t>şi</a:t>
            </a:r>
            <a:r>
              <a:rPr lang="ro-RO" i="1" dirty="0">
                <a:solidFill>
                  <a:schemeClr val="bg1"/>
                </a:solidFill>
                <a:latin typeface="Calisto MT" panose="02040603050505030304" pitchFamily="18" charset="0"/>
              </a:rPr>
              <a:t> </a:t>
            </a:r>
            <a:r>
              <a:rPr lang="ro-RO" i="1" dirty="0" err="1">
                <a:solidFill>
                  <a:schemeClr val="bg1"/>
                </a:solidFill>
                <a:latin typeface="Calisto MT" panose="02040603050505030304" pitchFamily="18" charset="0"/>
              </a:rPr>
              <a:t>desfăşurarea</a:t>
            </a:r>
            <a:r>
              <a:rPr lang="ro-RO" i="1" dirty="0">
                <a:solidFill>
                  <a:schemeClr val="bg1"/>
                </a:solidFill>
                <a:latin typeface="Calisto MT" panose="02040603050505030304" pitchFamily="18" charset="0"/>
              </a:rPr>
              <a:t> </a:t>
            </a:r>
            <a:r>
              <a:rPr lang="ro-RO" b="1" i="1" dirty="0">
                <a:solidFill>
                  <a:schemeClr val="bg1"/>
                </a:solidFill>
                <a:latin typeface="Calisto MT" panose="02040603050505030304" pitchFamily="18" charset="0"/>
              </a:rPr>
              <a:t>admiterii în </a:t>
            </a:r>
            <a:r>
              <a:rPr lang="ro-RO" b="1" i="1" dirty="0" err="1">
                <a:solidFill>
                  <a:schemeClr val="bg1"/>
                </a:solidFill>
                <a:latin typeface="Calisto MT" panose="02040603050505030304" pitchFamily="18" charset="0"/>
              </a:rPr>
              <a:t>învăţământul</a:t>
            </a:r>
            <a:r>
              <a:rPr lang="ro-RO" b="1" i="1" dirty="0">
                <a:solidFill>
                  <a:schemeClr val="bg1"/>
                </a:solidFill>
                <a:latin typeface="Calisto MT" panose="02040603050505030304" pitchFamily="18" charset="0"/>
              </a:rPr>
              <a:t> liceal</a:t>
            </a:r>
            <a:r>
              <a:rPr lang="ro-RO" i="1" dirty="0">
                <a:solidFill>
                  <a:schemeClr val="bg1"/>
                </a:solidFill>
                <a:latin typeface="Calisto MT" panose="02040603050505030304" pitchFamily="18" charset="0"/>
              </a:rPr>
              <a:t> de stat pentru anul </a:t>
            </a:r>
            <a:r>
              <a:rPr lang="ro-RO" i="1" dirty="0" err="1">
                <a:solidFill>
                  <a:schemeClr val="bg1"/>
                </a:solidFill>
                <a:latin typeface="Calisto MT" panose="02040603050505030304" pitchFamily="18" charset="0"/>
              </a:rPr>
              <a:t>şcolar</a:t>
            </a:r>
            <a:r>
              <a:rPr lang="ro-RO" i="1" dirty="0">
                <a:solidFill>
                  <a:schemeClr val="bg1"/>
                </a:solidFill>
                <a:latin typeface="Calisto MT" panose="02040603050505030304" pitchFamily="18" charset="0"/>
              </a:rPr>
              <a:t> 2020-2021, </a:t>
            </a: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publicat în Monitorul Oficial nr. 730/5.09.2019.</a:t>
            </a:r>
            <a:r>
              <a:rPr lang="ro-RO" i="1" dirty="0">
                <a:solidFill>
                  <a:schemeClr val="bg1"/>
                </a:solidFill>
                <a:latin typeface="Calisto MT" panose="02040603050505030304" pitchFamily="18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b="1" dirty="0">
                <a:solidFill>
                  <a:schemeClr val="bg1"/>
                </a:solidFill>
                <a:latin typeface="Calisto MT" panose="02040603050505030304" pitchFamily="18" charset="0"/>
              </a:rPr>
              <a:t>Elementul de noutate </a:t>
            </a: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- </a:t>
            </a:r>
            <a:r>
              <a:rPr lang="ro-RO" b="1" dirty="0">
                <a:solidFill>
                  <a:schemeClr val="bg1"/>
                </a:solidFill>
                <a:latin typeface="Calisto MT" panose="02040603050505030304" pitchFamily="18" charset="0"/>
              </a:rPr>
              <a:t>Art. 2 (10) </a:t>
            </a:r>
            <a:r>
              <a:rPr lang="ro-RO" b="1" i="1" dirty="0">
                <a:solidFill>
                  <a:schemeClr val="bg1"/>
                </a:solidFill>
                <a:latin typeface="Calisto MT" panose="02040603050505030304" pitchFamily="18" charset="0"/>
              </a:rPr>
              <a:t>La procesul de admitere în învățământul liceal de stat pentru anul școlar 2020-2021 participă numai elevii care au susținut evaluarea națională și a căror medie de admitere, calculată conform pct. I al anexei </a:t>
            </a:r>
            <a:r>
              <a:rPr lang="ro-RO" b="1" i="1" u="sng" dirty="0">
                <a:solidFill>
                  <a:schemeClr val="bg1"/>
                </a:solidFill>
                <a:latin typeface="Calisto MT" panose="02040603050505030304" pitchFamily="18" charset="0"/>
                <a:hlinkClick r:id="rId2"/>
              </a:rPr>
              <a:t>nr. 2</a:t>
            </a:r>
            <a:r>
              <a:rPr lang="ro-RO" b="1" i="1" dirty="0">
                <a:solidFill>
                  <a:schemeClr val="bg1"/>
                </a:solidFill>
                <a:latin typeface="Calisto MT" panose="02040603050505030304" pitchFamily="18" charset="0"/>
              </a:rPr>
              <a:t> la prezentul ordin, este minimum 5.00 (cinci).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Absolvenții clasei a VIII-a din seriile anterioare, care nu împlinesc 18 ani până la data începerii cursurilor anului școlar 2020-2021 și care au participat la procesul de admitere în anii precedenți, dar nu au fost înmatriculați într-o unitate de învățământ, se pot înscrie la procesul de admitere în învățământul liceal de stat pentru anul școlar 2020-2021.</a:t>
            </a:r>
          </a:p>
          <a:p>
            <a:pPr marL="0" indent="0" algn="just">
              <a:buNone/>
            </a:pPr>
            <a:endParaRPr lang="ro-RO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o-RO" b="1" dirty="0">
                <a:solidFill>
                  <a:schemeClr val="bg1"/>
                </a:solidFill>
                <a:latin typeface="Calisto MT" panose="02040603050505030304" pitchFamily="18" charset="0"/>
              </a:rPr>
              <a:t>OMEN nr. 4950/27.08.2019</a:t>
            </a: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 </a:t>
            </a:r>
            <a:r>
              <a:rPr lang="ro-RO" i="1" dirty="0">
                <a:solidFill>
                  <a:schemeClr val="bg1"/>
                </a:solidFill>
                <a:latin typeface="Calisto MT" panose="02040603050505030304" pitchFamily="18" charset="0"/>
              </a:rPr>
              <a:t>privind organizarea si desfășurarea </a:t>
            </a:r>
            <a:r>
              <a:rPr lang="ro-RO" b="1" i="1" dirty="0">
                <a:solidFill>
                  <a:schemeClr val="bg1"/>
                </a:solidFill>
                <a:latin typeface="Calisto MT" panose="02040603050505030304" pitchFamily="18" charset="0"/>
              </a:rPr>
              <a:t>examenului de bacalaureat național </a:t>
            </a:r>
            <a:r>
              <a:rPr lang="ro-RO" i="1" dirty="0">
                <a:solidFill>
                  <a:schemeClr val="bg1"/>
                </a:solidFill>
                <a:latin typeface="Calisto MT" panose="02040603050505030304" pitchFamily="18" charset="0"/>
              </a:rPr>
              <a:t>– 2020, </a:t>
            </a:r>
            <a:r>
              <a:rPr lang="ro-RO" dirty="0">
                <a:solidFill>
                  <a:schemeClr val="bg1"/>
                </a:solidFill>
                <a:latin typeface="Calisto MT" panose="02040603050505030304" pitchFamily="18" charset="0"/>
              </a:rPr>
              <a:t>publicat în Monitorul Oficial nr. 734/ 6.09.2019.</a:t>
            </a:r>
            <a:endParaRPr lang="ro-RO" i="1" dirty="0">
              <a:solidFill>
                <a:schemeClr val="bg1"/>
              </a:solidFill>
              <a:latin typeface="Calisto MT" panose="02040603050505030304" pitchFamily="18" charset="0"/>
            </a:endParaRPr>
          </a:p>
          <a:p>
            <a:endParaRPr lang="ro-RO" sz="1600" dirty="0">
              <a:latin typeface="Calisto MT" panose="02040603050505030304" pitchFamily="18" charset="0"/>
            </a:endParaRPr>
          </a:p>
          <a:p>
            <a:endParaRPr lang="ro-RO" sz="1600" dirty="0"/>
          </a:p>
          <a:p>
            <a:endParaRPr lang="en-US" sz="1600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685450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1102</TotalTime>
  <Words>1169</Words>
  <Application>Microsoft Office PowerPoint</Application>
  <PresentationFormat>Custom</PresentationFormat>
  <Paragraphs>118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Slice</vt:lpstr>
      <vt:lpstr>CONSFĂTUIREA JUDEȚEANĂ A PROFESORILOR DE LIMBA ȘI LITERATURA ROMÂNĂ</vt:lpstr>
      <vt:lpstr>CADRUL NORMATIV PRIVIND ORGANIZAREA  PROCESULUI DE ÎNVĂȚĂMÂNT  ÎN ANUL ȘCOLAR 2019-2020  </vt:lpstr>
      <vt:lpstr>STRUCTURA ANULUI ŞCOLAR 2019-2020 </vt:lpstr>
      <vt:lpstr>PowerPoint Presentation</vt:lpstr>
      <vt:lpstr>PLANURI-CADRU, PROGRAME ŞCOLARE DE TRUNCHI COMUN </vt:lpstr>
      <vt:lpstr>PowerPoint Presentation</vt:lpstr>
      <vt:lpstr>           OFERTA NAŢIONALĂ PENTRU MANUALE ȘCOLARE </vt:lpstr>
      <vt:lpstr>PowerPoint Presentation</vt:lpstr>
      <vt:lpstr>METODOLOGII ALE EXAMENELOR NAŢIONALE 2020</vt:lpstr>
      <vt:lpstr>PowerPoint Presentation</vt:lpstr>
      <vt:lpstr>PRIORITĂȚI EDUCAȚIONALE</vt:lpstr>
      <vt:lpstr>PRIORITĂȚI EDUCAȚIONALE</vt:lpstr>
      <vt:lpstr>PowerPoint Presentation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CONSFĂTUIREA INSPECTORILOR ȘCOLARI PENTRU LIMBI MODERNE</dc:title>
  <dc:creator>Manuela Delia</dc:creator>
  <cp:lastModifiedBy>M</cp:lastModifiedBy>
  <cp:revision>126</cp:revision>
  <cp:lastPrinted>2018-08-23T12:17:35Z</cp:lastPrinted>
  <dcterms:created xsi:type="dcterms:W3CDTF">2018-08-22T08:59:18Z</dcterms:created>
  <dcterms:modified xsi:type="dcterms:W3CDTF">2019-10-04T21:35:21Z</dcterms:modified>
</cp:coreProperties>
</file>